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86" r:id="rId9"/>
    <p:sldId id="283" r:id="rId10"/>
    <p:sldId id="262" r:id="rId11"/>
    <p:sldId id="287" r:id="rId12"/>
    <p:sldId id="28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2E1E3F-597F-481D-8AD1-FD14A73BA07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1AB3EF9-F20E-4042-A85D-3C6C69AFD2F2}">
      <dgm:prSet/>
      <dgm:spPr/>
      <dgm:t>
        <a:bodyPr/>
        <a:lstStyle/>
        <a:p>
          <a:r>
            <a:rPr lang="en-US"/>
            <a:t>Prepare an agenda</a:t>
          </a:r>
        </a:p>
      </dgm:t>
    </dgm:pt>
    <dgm:pt modelId="{F62313EE-54D3-49F0-BF3E-47C5B46C72FE}" type="parTrans" cxnId="{F35D5B55-27D1-4FBF-B061-1C6B1073013A}">
      <dgm:prSet/>
      <dgm:spPr/>
      <dgm:t>
        <a:bodyPr/>
        <a:lstStyle/>
        <a:p>
          <a:endParaRPr lang="en-US"/>
        </a:p>
      </dgm:t>
    </dgm:pt>
    <dgm:pt modelId="{D3B8EEC0-00CA-483A-B301-E67B94A31461}" type="sibTrans" cxnId="{F35D5B55-27D1-4FBF-B061-1C6B1073013A}">
      <dgm:prSet/>
      <dgm:spPr/>
      <dgm:t>
        <a:bodyPr/>
        <a:lstStyle/>
        <a:p>
          <a:endParaRPr lang="en-US"/>
        </a:p>
      </dgm:t>
    </dgm:pt>
    <dgm:pt modelId="{A3DC9200-13D3-48B8-8684-4B8161A676F5}">
      <dgm:prSet/>
      <dgm:spPr/>
      <dgm:t>
        <a:bodyPr/>
        <a:lstStyle/>
        <a:p>
          <a:r>
            <a:rPr lang="en-US"/>
            <a:t>Review projects in general</a:t>
          </a:r>
        </a:p>
      </dgm:t>
    </dgm:pt>
    <dgm:pt modelId="{887A7F23-5AF3-42BF-A1D6-A344AC99A262}" type="parTrans" cxnId="{00023600-FD95-49C9-9797-09B24F71524F}">
      <dgm:prSet/>
      <dgm:spPr/>
      <dgm:t>
        <a:bodyPr/>
        <a:lstStyle/>
        <a:p>
          <a:endParaRPr lang="en-US"/>
        </a:p>
      </dgm:t>
    </dgm:pt>
    <dgm:pt modelId="{DCB8B6DE-606E-45BD-AEA1-815BA7748C9C}" type="sibTrans" cxnId="{00023600-FD95-49C9-9797-09B24F71524F}">
      <dgm:prSet/>
      <dgm:spPr/>
      <dgm:t>
        <a:bodyPr/>
        <a:lstStyle/>
        <a:p>
          <a:endParaRPr lang="en-US"/>
        </a:p>
      </dgm:t>
    </dgm:pt>
    <dgm:pt modelId="{20CE9441-D8F1-4D87-A1EE-E8C254434BCE}">
      <dgm:prSet/>
      <dgm:spPr/>
      <dgm:t>
        <a:bodyPr/>
        <a:lstStyle/>
        <a:p>
          <a:r>
            <a:rPr lang="en-US"/>
            <a:t>Balance between open discussion and time (most of the time, volunteers really want to share)</a:t>
          </a:r>
        </a:p>
      </dgm:t>
    </dgm:pt>
    <dgm:pt modelId="{7166A4D4-DF4E-44C8-BEF6-2015E01355FA}" type="parTrans" cxnId="{4708A143-1A33-4BE6-842A-B9369A8A2484}">
      <dgm:prSet/>
      <dgm:spPr/>
      <dgm:t>
        <a:bodyPr/>
        <a:lstStyle/>
        <a:p>
          <a:endParaRPr lang="en-US"/>
        </a:p>
      </dgm:t>
    </dgm:pt>
    <dgm:pt modelId="{D430E2B5-11D4-4814-8400-3C190196C1FA}" type="sibTrans" cxnId="{4708A143-1A33-4BE6-842A-B9369A8A2484}">
      <dgm:prSet/>
      <dgm:spPr/>
      <dgm:t>
        <a:bodyPr/>
        <a:lstStyle/>
        <a:p>
          <a:endParaRPr lang="en-US"/>
        </a:p>
      </dgm:t>
    </dgm:pt>
    <dgm:pt modelId="{224F7396-E842-44BF-9453-FDFCC1FFCFD5}">
      <dgm:prSet/>
      <dgm:spPr/>
      <dgm:t>
        <a:bodyPr/>
        <a:lstStyle/>
        <a:p>
          <a:r>
            <a:rPr lang="en-US"/>
            <a:t>Are you voting or is it consensus? Let the Board decide.</a:t>
          </a:r>
        </a:p>
      </dgm:t>
    </dgm:pt>
    <dgm:pt modelId="{07775B4F-3B1A-4BBD-81EC-390F7AFF8EA6}" type="parTrans" cxnId="{CA5CD698-DE5E-4DEA-8362-B51989188BE2}">
      <dgm:prSet/>
      <dgm:spPr/>
      <dgm:t>
        <a:bodyPr/>
        <a:lstStyle/>
        <a:p>
          <a:endParaRPr lang="en-US"/>
        </a:p>
      </dgm:t>
    </dgm:pt>
    <dgm:pt modelId="{B0A42A50-D84C-420B-B09B-9200666FFDFA}" type="sibTrans" cxnId="{CA5CD698-DE5E-4DEA-8362-B51989188BE2}">
      <dgm:prSet/>
      <dgm:spPr/>
      <dgm:t>
        <a:bodyPr/>
        <a:lstStyle/>
        <a:p>
          <a:endParaRPr lang="en-US"/>
        </a:p>
      </dgm:t>
    </dgm:pt>
    <dgm:pt modelId="{9DD47FD0-16B5-4AFD-AC27-F1BC3B1A128B}">
      <dgm:prSet/>
      <dgm:spPr/>
      <dgm:t>
        <a:bodyPr/>
        <a:lstStyle/>
        <a:p>
          <a:r>
            <a:rPr lang="en-US"/>
            <a:t>Make sure someone is taking minutes</a:t>
          </a:r>
        </a:p>
      </dgm:t>
    </dgm:pt>
    <dgm:pt modelId="{55CA07A4-A366-4610-9A2A-A3988E8A9710}" type="parTrans" cxnId="{F2EE5872-6339-4E57-BC47-0655C01A8D32}">
      <dgm:prSet/>
      <dgm:spPr/>
      <dgm:t>
        <a:bodyPr/>
        <a:lstStyle/>
        <a:p>
          <a:endParaRPr lang="en-US"/>
        </a:p>
      </dgm:t>
    </dgm:pt>
    <dgm:pt modelId="{8376ED86-833C-4F9C-B205-649C7DBF65B4}" type="sibTrans" cxnId="{F2EE5872-6339-4E57-BC47-0655C01A8D32}">
      <dgm:prSet/>
      <dgm:spPr/>
      <dgm:t>
        <a:bodyPr/>
        <a:lstStyle/>
        <a:p>
          <a:endParaRPr lang="en-US"/>
        </a:p>
      </dgm:t>
    </dgm:pt>
    <dgm:pt modelId="{A8DF32F9-1DEF-43C8-BAE0-17BAAC970344}">
      <dgm:prSet/>
      <dgm:spPr/>
      <dgm:t>
        <a:bodyPr/>
        <a:lstStyle/>
        <a:p>
          <a:r>
            <a:rPr lang="en-US"/>
            <a:t>Do you want to eliminate lowest scoring projects from all discussions and start with your highest scoring projects?</a:t>
          </a:r>
        </a:p>
      </dgm:t>
    </dgm:pt>
    <dgm:pt modelId="{C1A9AF63-4187-4A2D-A989-2EA741B0C460}" type="parTrans" cxnId="{0186E892-475B-4158-985B-1D1FBB6C34C7}">
      <dgm:prSet/>
      <dgm:spPr/>
      <dgm:t>
        <a:bodyPr/>
        <a:lstStyle/>
        <a:p>
          <a:endParaRPr lang="en-US"/>
        </a:p>
      </dgm:t>
    </dgm:pt>
    <dgm:pt modelId="{ECEA0A66-6B7F-40F2-82FD-7CF0AD785FFF}" type="sibTrans" cxnId="{0186E892-475B-4158-985B-1D1FBB6C34C7}">
      <dgm:prSet/>
      <dgm:spPr/>
      <dgm:t>
        <a:bodyPr/>
        <a:lstStyle/>
        <a:p>
          <a:endParaRPr lang="en-US"/>
        </a:p>
      </dgm:t>
    </dgm:pt>
    <dgm:pt modelId="{5A7AA13F-9B1F-4B75-8055-A14F49C4FE10}" type="pres">
      <dgm:prSet presAssocID="{FA2E1E3F-597F-481D-8AD1-FD14A73BA070}" presName="diagram" presStyleCnt="0">
        <dgm:presLayoutVars>
          <dgm:dir/>
          <dgm:resizeHandles val="exact"/>
        </dgm:presLayoutVars>
      </dgm:prSet>
      <dgm:spPr/>
    </dgm:pt>
    <dgm:pt modelId="{C6FD9460-384E-4F8E-9199-480EB7B6F5E2}" type="pres">
      <dgm:prSet presAssocID="{01AB3EF9-F20E-4042-A85D-3C6C69AFD2F2}" presName="node" presStyleLbl="node1" presStyleIdx="0" presStyleCnt="6">
        <dgm:presLayoutVars>
          <dgm:bulletEnabled val="1"/>
        </dgm:presLayoutVars>
      </dgm:prSet>
      <dgm:spPr/>
    </dgm:pt>
    <dgm:pt modelId="{02788A72-293C-41AB-AA3D-B5A3AACC5E96}" type="pres">
      <dgm:prSet presAssocID="{D3B8EEC0-00CA-483A-B301-E67B94A31461}" presName="sibTrans" presStyleCnt="0"/>
      <dgm:spPr/>
    </dgm:pt>
    <dgm:pt modelId="{859A5E0D-2BC1-46B0-ACEC-01FA09A4D21A}" type="pres">
      <dgm:prSet presAssocID="{A3DC9200-13D3-48B8-8684-4B8161A676F5}" presName="node" presStyleLbl="node1" presStyleIdx="1" presStyleCnt="6">
        <dgm:presLayoutVars>
          <dgm:bulletEnabled val="1"/>
        </dgm:presLayoutVars>
      </dgm:prSet>
      <dgm:spPr/>
    </dgm:pt>
    <dgm:pt modelId="{2398BB6C-D904-45A6-ADAB-290AE4D9E13F}" type="pres">
      <dgm:prSet presAssocID="{DCB8B6DE-606E-45BD-AEA1-815BA7748C9C}" presName="sibTrans" presStyleCnt="0"/>
      <dgm:spPr/>
    </dgm:pt>
    <dgm:pt modelId="{2B03CC5F-1E75-484B-BC39-A4548D458C85}" type="pres">
      <dgm:prSet presAssocID="{20CE9441-D8F1-4D87-A1EE-E8C254434BCE}" presName="node" presStyleLbl="node1" presStyleIdx="2" presStyleCnt="6">
        <dgm:presLayoutVars>
          <dgm:bulletEnabled val="1"/>
        </dgm:presLayoutVars>
      </dgm:prSet>
      <dgm:spPr/>
    </dgm:pt>
    <dgm:pt modelId="{0B51CC32-5E62-4F26-B7DB-EA9DF8C39359}" type="pres">
      <dgm:prSet presAssocID="{D430E2B5-11D4-4814-8400-3C190196C1FA}" presName="sibTrans" presStyleCnt="0"/>
      <dgm:spPr/>
    </dgm:pt>
    <dgm:pt modelId="{9C1BFD1C-FD9F-4C58-A0FD-F14734016E50}" type="pres">
      <dgm:prSet presAssocID="{224F7396-E842-44BF-9453-FDFCC1FFCFD5}" presName="node" presStyleLbl="node1" presStyleIdx="3" presStyleCnt="6">
        <dgm:presLayoutVars>
          <dgm:bulletEnabled val="1"/>
        </dgm:presLayoutVars>
      </dgm:prSet>
      <dgm:spPr/>
    </dgm:pt>
    <dgm:pt modelId="{6CE625E8-C757-4C28-95CE-B69FD2ABF2C0}" type="pres">
      <dgm:prSet presAssocID="{B0A42A50-D84C-420B-B09B-9200666FFDFA}" presName="sibTrans" presStyleCnt="0"/>
      <dgm:spPr/>
    </dgm:pt>
    <dgm:pt modelId="{3EBCFA57-03B1-4F76-A46C-FE3153CFA240}" type="pres">
      <dgm:prSet presAssocID="{9DD47FD0-16B5-4AFD-AC27-F1BC3B1A128B}" presName="node" presStyleLbl="node1" presStyleIdx="4" presStyleCnt="6">
        <dgm:presLayoutVars>
          <dgm:bulletEnabled val="1"/>
        </dgm:presLayoutVars>
      </dgm:prSet>
      <dgm:spPr/>
    </dgm:pt>
    <dgm:pt modelId="{20335CF3-BD49-46D8-9197-901142D6D474}" type="pres">
      <dgm:prSet presAssocID="{8376ED86-833C-4F9C-B205-649C7DBF65B4}" presName="sibTrans" presStyleCnt="0"/>
      <dgm:spPr/>
    </dgm:pt>
    <dgm:pt modelId="{B2C4DCB4-E55B-4C8F-86B7-88EC59056DBA}" type="pres">
      <dgm:prSet presAssocID="{A8DF32F9-1DEF-43C8-BAE0-17BAAC970344}" presName="node" presStyleLbl="node1" presStyleIdx="5" presStyleCnt="6">
        <dgm:presLayoutVars>
          <dgm:bulletEnabled val="1"/>
        </dgm:presLayoutVars>
      </dgm:prSet>
      <dgm:spPr/>
    </dgm:pt>
  </dgm:ptLst>
  <dgm:cxnLst>
    <dgm:cxn modelId="{00023600-FD95-49C9-9797-09B24F71524F}" srcId="{FA2E1E3F-597F-481D-8AD1-FD14A73BA070}" destId="{A3DC9200-13D3-48B8-8684-4B8161A676F5}" srcOrd="1" destOrd="0" parTransId="{887A7F23-5AF3-42BF-A1D6-A344AC99A262}" sibTransId="{DCB8B6DE-606E-45BD-AEA1-815BA7748C9C}"/>
    <dgm:cxn modelId="{D47C973E-D072-4583-9FA8-04E11AD087E6}" type="presOf" srcId="{01AB3EF9-F20E-4042-A85D-3C6C69AFD2F2}" destId="{C6FD9460-384E-4F8E-9199-480EB7B6F5E2}" srcOrd="0" destOrd="0" presId="urn:microsoft.com/office/officeart/2005/8/layout/default"/>
    <dgm:cxn modelId="{28E7A55C-E73E-486D-8A1C-F330C007956B}" type="presOf" srcId="{A8DF32F9-1DEF-43C8-BAE0-17BAAC970344}" destId="{B2C4DCB4-E55B-4C8F-86B7-88EC59056DBA}" srcOrd="0" destOrd="0" presId="urn:microsoft.com/office/officeart/2005/8/layout/default"/>
    <dgm:cxn modelId="{4708A143-1A33-4BE6-842A-B9369A8A2484}" srcId="{FA2E1E3F-597F-481D-8AD1-FD14A73BA070}" destId="{20CE9441-D8F1-4D87-A1EE-E8C254434BCE}" srcOrd="2" destOrd="0" parTransId="{7166A4D4-DF4E-44C8-BEF6-2015E01355FA}" sibTransId="{D430E2B5-11D4-4814-8400-3C190196C1FA}"/>
    <dgm:cxn modelId="{224ADC51-E5D7-4766-8EF3-AB78E38EBBC7}" type="presOf" srcId="{A3DC9200-13D3-48B8-8684-4B8161A676F5}" destId="{859A5E0D-2BC1-46B0-ACEC-01FA09A4D21A}" srcOrd="0" destOrd="0" presId="urn:microsoft.com/office/officeart/2005/8/layout/default"/>
    <dgm:cxn modelId="{F2EE5872-6339-4E57-BC47-0655C01A8D32}" srcId="{FA2E1E3F-597F-481D-8AD1-FD14A73BA070}" destId="{9DD47FD0-16B5-4AFD-AC27-F1BC3B1A128B}" srcOrd="4" destOrd="0" parTransId="{55CA07A4-A366-4610-9A2A-A3988E8A9710}" sibTransId="{8376ED86-833C-4F9C-B205-649C7DBF65B4}"/>
    <dgm:cxn modelId="{F35D5B55-27D1-4FBF-B061-1C6B1073013A}" srcId="{FA2E1E3F-597F-481D-8AD1-FD14A73BA070}" destId="{01AB3EF9-F20E-4042-A85D-3C6C69AFD2F2}" srcOrd="0" destOrd="0" parTransId="{F62313EE-54D3-49F0-BF3E-47C5B46C72FE}" sibTransId="{D3B8EEC0-00CA-483A-B301-E67B94A31461}"/>
    <dgm:cxn modelId="{BBFE737B-D431-4572-8752-C59CCE8C9AF8}" type="presOf" srcId="{FA2E1E3F-597F-481D-8AD1-FD14A73BA070}" destId="{5A7AA13F-9B1F-4B75-8055-A14F49C4FE10}" srcOrd="0" destOrd="0" presId="urn:microsoft.com/office/officeart/2005/8/layout/default"/>
    <dgm:cxn modelId="{4917C77C-F82C-4C40-A7A6-FB48D3C56827}" type="presOf" srcId="{20CE9441-D8F1-4D87-A1EE-E8C254434BCE}" destId="{2B03CC5F-1E75-484B-BC39-A4548D458C85}" srcOrd="0" destOrd="0" presId="urn:microsoft.com/office/officeart/2005/8/layout/default"/>
    <dgm:cxn modelId="{0186E892-475B-4158-985B-1D1FBB6C34C7}" srcId="{FA2E1E3F-597F-481D-8AD1-FD14A73BA070}" destId="{A8DF32F9-1DEF-43C8-BAE0-17BAAC970344}" srcOrd="5" destOrd="0" parTransId="{C1A9AF63-4187-4A2D-A989-2EA741B0C460}" sibTransId="{ECEA0A66-6B7F-40F2-82FD-7CF0AD785FFF}"/>
    <dgm:cxn modelId="{CA5CD698-DE5E-4DEA-8362-B51989188BE2}" srcId="{FA2E1E3F-597F-481D-8AD1-FD14A73BA070}" destId="{224F7396-E842-44BF-9453-FDFCC1FFCFD5}" srcOrd="3" destOrd="0" parTransId="{07775B4F-3B1A-4BBD-81EC-390F7AFF8EA6}" sibTransId="{B0A42A50-D84C-420B-B09B-9200666FFDFA}"/>
    <dgm:cxn modelId="{E53935BB-42B4-428B-B0D6-5A765B7B849A}" type="presOf" srcId="{9DD47FD0-16B5-4AFD-AC27-F1BC3B1A128B}" destId="{3EBCFA57-03B1-4F76-A46C-FE3153CFA240}" srcOrd="0" destOrd="0" presId="urn:microsoft.com/office/officeart/2005/8/layout/default"/>
    <dgm:cxn modelId="{7FF102BE-EA08-4C2B-A1C9-80403CE348B3}" type="presOf" srcId="{224F7396-E842-44BF-9453-FDFCC1FFCFD5}" destId="{9C1BFD1C-FD9F-4C58-A0FD-F14734016E50}" srcOrd="0" destOrd="0" presId="urn:microsoft.com/office/officeart/2005/8/layout/default"/>
    <dgm:cxn modelId="{0C9B57B4-0751-4342-9E86-515C240E91C9}" type="presParOf" srcId="{5A7AA13F-9B1F-4B75-8055-A14F49C4FE10}" destId="{C6FD9460-384E-4F8E-9199-480EB7B6F5E2}" srcOrd="0" destOrd="0" presId="urn:microsoft.com/office/officeart/2005/8/layout/default"/>
    <dgm:cxn modelId="{C9853552-6A92-4E80-9BCC-621EF0CC98D4}" type="presParOf" srcId="{5A7AA13F-9B1F-4B75-8055-A14F49C4FE10}" destId="{02788A72-293C-41AB-AA3D-B5A3AACC5E96}" srcOrd="1" destOrd="0" presId="urn:microsoft.com/office/officeart/2005/8/layout/default"/>
    <dgm:cxn modelId="{5C48CB13-A804-4CB1-B21A-0D6668ED3A72}" type="presParOf" srcId="{5A7AA13F-9B1F-4B75-8055-A14F49C4FE10}" destId="{859A5E0D-2BC1-46B0-ACEC-01FA09A4D21A}" srcOrd="2" destOrd="0" presId="urn:microsoft.com/office/officeart/2005/8/layout/default"/>
    <dgm:cxn modelId="{A30FC7D9-F967-45D7-B9EF-B9BD97377B3C}" type="presParOf" srcId="{5A7AA13F-9B1F-4B75-8055-A14F49C4FE10}" destId="{2398BB6C-D904-45A6-ADAB-290AE4D9E13F}" srcOrd="3" destOrd="0" presId="urn:microsoft.com/office/officeart/2005/8/layout/default"/>
    <dgm:cxn modelId="{448C1AA7-EC07-40A8-BF37-5D54A1778852}" type="presParOf" srcId="{5A7AA13F-9B1F-4B75-8055-A14F49C4FE10}" destId="{2B03CC5F-1E75-484B-BC39-A4548D458C85}" srcOrd="4" destOrd="0" presId="urn:microsoft.com/office/officeart/2005/8/layout/default"/>
    <dgm:cxn modelId="{E97AED79-7225-4076-8718-A4615A70DED3}" type="presParOf" srcId="{5A7AA13F-9B1F-4B75-8055-A14F49C4FE10}" destId="{0B51CC32-5E62-4F26-B7DB-EA9DF8C39359}" srcOrd="5" destOrd="0" presId="urn:microsoft.com/office/officeart/2005/8/layout/default"/>
    <dgm:cxn modelId="{6B8DBE5E-113B-4EEC-95F1-18AE45FB28B4}" type="presParOf" srcId="{5A7AA13F-9B1F-4B75-8055-A14F49C4FE10}" destId="{9C1BFD1C-FD9F-4C58-A0FD-F14734016E50}" srcOrd="6" destOrd="0" presId="urn:microsoft.com/office/officeart/2005/8/layout/default"/>
    <dgm:cxn modelId="{26754D46-4F45-44E8-B2EF-0AE1A900825C}" type="presParOf" srcId="{5A7AA13F-9B1F-4B75-8055-A14F49C4FE10}" destId="{6CE625E8-C757-4C28-95CE-B69FD2ABF2C0}" srcOrd="7" destOrd="0" presId="urn:microsoft.com/office/officeart/2005/8/layout/default"/>
    <dgm:cxn modelId="{2E5ED2C5-DC83-46D2-8853-0F8013D16DE4}" type="presParOf" srcId="{5A7AA13F-9B1F-4B75-8055-A14F49C4FE10}" destId="{3EBCFA57-03B1-4F76-A46C-FE3153CFA240}" srcOrd="8" destOrd="0" presId="urn:microsoft.com/office/officeart/2005/8/layout/default"/>
    <dgm:cxn modelId="{C15A3882-618D-47D0-986E-BBC5DC50DF18}" type="presParOf" srcId="{5A7AA13F-9B1F-4B75-8055-A14F49C4FE10}" destId="{20335CF3-BD49-46D8-9197-901142D6D474}" srcOrd="9" destOrd="0" presId="urn:microsoft.com/office/officeart/2005/8/layout/default"/>
    <dgm:cxn modelId="{5F239627-4473-4886-9B1C-C76E9319351D}" type="presParOf" srcId="{5A7AA13F-9B1F-4B75-8055-A14F49C4FE10}" destId="{B2C4DCB4-E55B-4C8F-86B7-88EC59056DB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242F03-8C18-408B-83E3-44DB9832C8F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AB1D506-FA07-4AE2-BEBF-E0F26B33C65F}">
      <dgm:prSet/>
      <dgm:spPr/>
      <dgm:t>
        <a:bodyPr/>
        <a:lstStyle/>
        <a:p>
          <a:r>
            <a:rPr lang="en-US" dirty="0"/>
            <a:t>Volunteer advisory board members can enhance citizen participation for your CDBG review process</a:t>
          </a:r>
        </a:p>
      </dgm:t>
    </dgm:pt>
    <dgm:pt modelId="{C691023B-DE24-46A6-93E8-9550FAA63452}" type="parTrans" cxnId="{914DC6AE-0C86-421F-8F1F-15293B8C94F6}">
      <dgm:prSet/>
      <dgm:spPr/>
      <dgm:t>
        <a:bodyPr/>
        <a:lstStyle/>
        <a:p>
          <a:endParaRPr lang="en-US"/>
        </a:p>
      </dgm:t>
    </dgm:pt>
    <dgm:pt modelId="{0477A7AC-5374-4AF3-A01B-FE1952B2A637}" type="sibTrans" cxnId="{914DC6AE-0C86-421F-8F1F-15293B8C94F6}">
      <dgm:prSet/>
      <dgm:spPr/>
      <dgm:t>
        <a:bodyPr/>
        <a:lstStyle/>
        <a:p>
          <a:endParaRPr lang="en-US"/>
        </a:p>
      </dgm:t>
    </dgm:pt>
    <dgm:pt modelId="{AC5C02B1-2F18-40A2-B51D-488A96F2FED0}">
      <dgm:prSet/>
      <dgm:spPr/>
      <dgm:t>
        <a:bodyPr/>
        <a:lstStyle/>
        <a:p>
          <a:r>
            <a:rPr lang="en-US"/>
            <a:t>An advisory board takes the politics out of funding and adds a buffer for your department</a:t>
          </a:r>
        </a:p>
      </dgm:t>
    </dgm:pt>
    <dgm:pt modelId="{B9D429F5-AB25-43B1-A898-8DAED8DBBEDB}" type="parTrans" cxnId="{512D8ADA-2EFC-4847-9676-9F55B2F81E62}">
      <dgm:prSet/>
      <dgm:spPr/>
      <dgm:t>
        <a:bodyPr/>
        <a:lstStyle/>
        <a:p>
          <a:endParaRPr lang="en-US"/>
        </a:p>
      </dgm:t>
    </dgm:pt>
    <dgm:pt modelId="{D11E7E6D-330C-4491-8383-58B4F8BC9C27}" type="sibTrans" cxnId="{512D8ADA-2EFC-4847-9676-9F55B2F81E62}">
      <dgm:prSet/>
      <dgm:spPr/>
      <dgm:t>
        <a:bodyPr/>
        <a:lstStyle/>
        <a:p>
          <a:endParaRPr lang="en-US"/>
        </a:p>
      </dgm:t>
    </dgm:pt>
    <dgm:pt modelId="{6FABDECF-6FB5-409F-B114-0F144ADCC8E3}">
      <dgm:prSet/>
      <dgm:spPr/>
      <dgm:t>
        <a:bodyPr/>
        <a:lstStyle/>
        <a:p>
          <a:r>
            <a:rPr lang="en-US"/>
            <a:t>Solid advisory board members may become future elected officials and therefore supporters of your programs</a:t>
          </a:r>
        </a:p>
      </dgm:t>
    </dgm:pt>
    <dgm:pt modelId="{3317621C-BF2B-430F-9132-AA5457D6157F}" type="parTrans" cxnId="{8496A446-B60D-4B96-95EF-C0EDB96E409A}">
      <dgm:prSet/>
      <dgm:spPr/>
      <dgm:t>
        <a:bodyPr/>
        <a:lstStyle/>
        <a:p>
          <a:endParaRPr lang="en-US"/>
        </a:p>
      </dgm:t>
    </dgm:pt>
    <dgm:pt modelId="{243FAF68-C8BC-4CB2-9580-0C6B16FC28AB}" type="sibTrans" cxnId="{8496A446-B60D-4B96-95EF-C0EDB96E409A}">
      <dgm:prSet/>
      <dgm:spPr/>
      <dgm:t>
        <a:bodyPr/>
        <a:lstStyle/>
        <a:p>
          <a:endParaRPr lang="en-US"/>
        </a:p>
      </dgm:t>
    </dgm:pt>
    <dgm:pt modelId="{F11BC435-A410-47B3-B01E-725C366A9D77}">
      <dgm:prSet/>
      <dgm:spPr/>
      <dgm:t>
        <a:bodyPr/>
        <a:lstStyle/>
        <a:p>
          <a:r>
            <a:rPr lang="en-US"/>
            <a:t>Make sure your advisory board reflects the community you represent </a:t>
          </a:r>
        </a:p>
      </dgm:t>
    </dgm:pt>
    <dgm:pt modelId="{3E8619A2-4675-49B0-AC49-74FEFD9F08BC}" type="parTrans" cxnId="{1B2DF9BB-0A8E-4FB9-8AAD-938FCFBBDC37}">
      <dgm:prSet/>
      <dgm:spPr/>
      <dgm:t>
        <a:bodyPr/>
        <a:lstStyle/>
        <a:p>
          <a:endParaRPr lang="en-US"/>
        </a:p>
      </dgm:t>
    </dgm:pt>
    <dgm:pt modelId="{723E2181-C171-412A-B3EF-26D04D21521A}" type="sibTrans" cxnId="{1B2DF9BB-0A8E-4FB9-8AAD-938FCFBBDC37}">
      <dgm:prSet/>
      <dgm:spPr/>
      <dgm:t>
        <a:bodyPr/>
        <a:lstStyle/>
        <a:p>
          <a:endParaRPr lang="en-US"/>
        </a:p>
      </dgm:t>
    </dgm:pt>
    <dgm:pt modelId="{546D8CBE-688E-45F7-8751-2A663BC6A47C}" type="pres">
      <dgm:prSet presAssocID="{89242F03-8C18-408B-83E3-44DB9832C8FB}" presName="linear" presStyleCnt="0">
        <dgm:presLayoutVars>
          <dgm:animLvl val="lvl"/>
          <dgm:resizeHandles val="exact"/>
        </dgm:presLayoutVars>
      </dgm:prSet>
      <dgm:spPr/>
    </dgm:pt>
    <dgm:pt modelId="{8800715C-8DCD-4397-9F37-4B629CE7E632}" type="pres">
      <dgm:prSet presAssocID="{7AB1D506-FA07-4AE2-BEBF-E0F26B33C65F}" presName="parentText" presStyleLbl="node1" presStyleIdx="0" presStyleCnt="4" custLinFactNeighborX="-6086" custLinFactNeighborY="10895">
        <dgm:presLayoutVars>
          <dgm:chMax val="0"/>
          <dgm:bulletEnabled val="1"/>
        </dgm:presLayoutVars>
      </dgm:prSet>
      <dgm:spPr/>
    </dgm:pt>
    <dgm:pt modelId="{D60A9BE4-19AB-49BE-8977-9E1C8ABE83E3}" type="pres">
      <dgm:prSet presAssocID="{0477A7AC-5374-4AF3-A01B-FE1952B2A637}" presName="spacer" presStyleCnt="0"/>
      <dgm:spPr/>
    </dgm:pt>
    <dgm:pt modelId="{ADA4D9F3-A1AD-41AD-BE66-CC7749FDC0C1}" type="pres">
      <dgm:prSet presAssocID="{AC5C02B1-2F18-40A2-B51D-488A96F2FED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45B9397-4810-47C6-B16D-E85D35F83770}" type="pres">
      <dgm:prSet presAssocID="{D11E7E6D-330C-4491-8383-58B4F8BC9C27}" presName="spacer" presStyleCnt="0"/>
      <dgm:spPr/>
    </dgm:pt>
    <dgm:pt modelId="{9622B4CD-396E-445F-BF86-18943B7F9CEA}" type="pres">
      <dgm:prSet presAssocID="{6FABDECF-6FB5-409F-B114-0F144ADCC8E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C1D83C7-0718-4403-8561-5E73D0676896}" type="pres">
      <dgm:prSet presAssocID="{243FAF68-C8BC-4CB2-9580-0C6B16FC28AB}" presName="spacer" presStyleCnt="0"/>
      <dgm:spPr/>
    </dgm:pt>
    <dgm:pt modelId="{9994DD7B-5F9A-4533-9B65-E1F6851881F2}" type="pres">
      <dgm:prSet presAssocID="{F11BC435-A410-47B3-B01E-725C366A9D7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891D104-A665-4E9D-A205-B62AA723019B}" type="presOf" srcId="{89242F03-8C18-408B-83E3-44DB9832C8FB}" destId="{546D8CBE-688E-45F7-8751-2A663BC6A47C}" srcOrd="0" destOrd="0" presId="urn:microsoft.com/office/officeart/2005/8/layout/vList2"/>
    <dgm:cxn modelId="{8496A446-B60D-4B96-95EF-C0EDB96E409A}" srcId="{89242F03-8C18-408B-83E3-44DB9832C8FB}" destId="{6FABDECF-6FB5-409F-B114-0F144ADCC8E3}" srcOrd="2" destOrd="0" parTransId="{3317621C-BF2B-430F-9132-AA5457D6157F}" sibTransId="{243FAF68-C8BC-4CB2-9580-0C6B16FC28AB}"/>
    <dgm:cxn modelId="{7ABB7474-C2B5-4F02-AF24-849686C8560A}" type="presOf" srcId="{F11BC435-A410-47B3-B01E-725C366A9D77}" destId="{9994DD7B-5F9A-4533-9B65-E1F6851881F2}" srcOrd="0" destOrd="0" presId="urn:microsoft.com/office/officeart/2005/8/layout/vList2"/>
    <dgm:cxn modelId="{AFD6768A-D90D-4AA7-A13D-BB808DD3F38D}" type="presOf" srcId="{7AB1D506-FA07-4AE2-BEBF-E0F26B33C65F}" destId="{8800715C-8DCD-4397-9F37-4B629CE7E632}" srcOrd="0" destOrd="0" presId="urn:microsoft.com/office/officeart/2005/8/layout/vList2"/>
    <dgm:cxn modelId="{B39B18A0-C6A9-4906-B3C7-6719602E9262}" type="presOf" srcId="{6FABDECF-6FB5-409F-B114-0F144ADCC8E3}" destId="{9622B4CD-396E-445F-BF86-18943B7F9CEA}" srcOrd="0" destOrd="0" presId="urn:microsoft.com/office/officeart/2005/8/layout/vList2"/>
    <dgm:cxn modelId="{914DC6AE-0C86-421F-8F1F-15293B8C94F6}" srcId="{89242F03-8C18-408B-83E3-44DB9832C8FB}" destId="{7AB1D506-FA07-4AE2-BEBF-E0F26B33C65F}" srcOrd="0" destOrd="0" parTransId="{C691023B-DE24-46A6-93E8-9550FAA63452}" sibTransId="{0477A7AC-5374-4AF3-A01B-FE1952B2A637}"/>
    <dgm:cxn modelId="{E5282DB3-93A0-4FF1-92CD-2C6641B1C753}" type="presOf" srcId="{AC5C02B1-2F18-40A2-B51D-488A96F2FED0}" destId="{ADA4D9F3-A1AD-41AD-BE66-CC7749FDC0C1}" srcOrd="0" destOrd="0" presId="urn:microsoft.com/office/officeart/2005/8/layout/vList2"/>
    <dgm:cxn modelId="{1B2DF9BB-0A8E-4FB9-8AAD-938FCFBBDC37}" srcId="{89242F03-8C18-408B-83E3-44DB9832C8FB}" destId="{F11BC435-A410-47B3-B01E-725C366A9D77}" srcOrd="3" destOrd="0" parTransId="{3E8619A2-4675-49B0-AC49-74FEFD9F08BC}" sibTransId="{723E2181-C171-412A-B3EF-26D04D21521A}"/>
    <dgm:cxn modelId="{512D8ADA-2EFC-4847-9676-9F55B2F81E62}" srcId="{89242F03-8C18-408B-83E3-44DB9832C8FB}" destId="{AC5C02B1-2F18-40A2-B51D-488A96F2FED0}" srcOrd="1" destOrd="0" parTransId="{B9D429F5-AB25-43B1-A898-8DAED8DBBEDB}" sibTransId="{D11E7E6D-330C-4491-8383-58B4F8BC9C27}"/>
    <dgm:cxn modelId="{D864E416-7020-4EE2-AFBF-F716BE14383D}" type="presParOf" srcId="{546D8CBE-688E-45F7-8751-2A663BC6A47C}" destId="{8800715C-8DCD-4397-9F37-4B629CE7E632}" srcOrd="0" destOrd="0" presId="urn:microsoft.com/office/officeart/2005/8/layout/vList2"/>
    <dgm:cxn modelId="{9BABA1A7-FFA0-4E5B-8586-C661CD90E992}" type="presParOf" srcId="{546D8CBE-688E-45F7-8751-2A663BC6A47C}" destId="{D60A9BE4-19AB-49BE-8977-9E1C8ABE83E3}" srcOrd="1" destOrd="0" presId="urn:microsoft.com/office/officeart/2005/8/layout/vList2"/>
    <dgm:cxn modelId="{18A88D15-4016-4862-8E9B-8DEF45056D3A}" type="presParOf" srcId="{546D8CBE-688E-45F7-8751-2A663BC6A47C}" destId="{ADA4D9F3-A1AD-41AD-BE66-CC7749FDC0C1}" srcOrd="2" destOrd="0" presId="urn:microsoft.com/office/officeart/2005/8/layout/vList2"/>
    <dgm:cxn modelId="{76DC7BDD-CAF1-4BC7-AA09-D012D0864CF6}" type="presParOf" srcId="{546D8CBE-688E-45F7-8751-2A663BC6A47C}" destId="{945B9397-4810-47C6-B16D-E85D35F83770}" srcOrd="3" destOrd="0" presId="urn:microsoft.com/office/officeart/2005/8/layout/vList2"/>
    <dgm:cxn modelId="{D060066C-8F94-4355-8F8A-D3EC905B88EB}" type="presParOf" srcId="{546D8CBE-688E-45F7-8751-2A663BC6A47C}" destId="{9622B4CD-396E-445F-BF86-18943B7F9CEA}" srcOrd="4" destOrd="0" presId="urn:microsoft.com/office/officeart/2005/8/layout/vList2"/>
    <dgm:cxn modelId="{9FC5497D-1226-4363-9D57-3214A86DB728}" type="presParOf" srcId="{546D8CBE-688E-45F7-8751-2A663BC6A47C}" destId="{CC1D83C7-0718-4403-8561-5E73D0676896}" srcOrd="5" destOrd="0" presId="urn:microsoft.com/office/officeart/2005/8/layout/vList2"/>
    <dgm:cxn modelId="{1A2DF432-C264-4514-8D41-FF534F19B9A4}" type="presParOf" srcId="{546D8CBE-688E-45F7-8751-2A663BC6A47C}" destId="{9994DD7B-5F9A-4533-9B65-E1F6851881F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D9460-384E-4F8E-9199-480EB7B6F5E2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Prepare an agenda</a:t>
          </a:r>
        </a:p>
      </dsp:txBody>
      <dsp:txXfrm>
        <a:off x="377190" y="3160"/>
        <a:ext cx="2907506" cy="1744503"/>
      </dsp:txXfrm>
    </dsp:sp>
    <dsp:sp modelId="{859A5E0D-2BC1-46B0-ACEC-01FA09A4D21A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Review projects in general</a:t>
          </a:r>
        </a:p>
      </dsp:txBody>
      <dsp:txXfrm>
        <a:off x="3575446" y="3160"/>
        <a:ext cx="2907506" cy="1744503"/>
      </dsp:txXfrm>
    </dsp:sp>
    <dsp:sp modelId="{2B03CC5F-1E75-484B-BC39-A4548D458C85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Balance between open discussion and time (most of the time, volunteers really want to share)</a:t>
          </a:r>
        </a:p>
      </dsp:txBody>
      <dsp:txXfrm>
        <a:off x="6773703" y="3160"/>
        <a:ext cx="2907506" cy="1744503"/>
      </dsp:txXfrm>
    </dsp:sp>
    <dsp:sp modelId="{9C1BFD1C-FD9F-4C58-A0FD-F14734016E50}">
      <dsp:nvSpPr>
        <dsp:cNvPr id="0" name=""/>
        <dsp:cNvSpPr/>
      </dsp:nvSpPr>
      <dsp:spPr>
        <a:xfrm>
          <a:off x="377190" y="2038415"/>
          <a:ext cx="2907506" cy="17445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Are you voting or is it consensus? Let the Board decide.</a:t>
          </a:r>
        </a:p>
      </dsp:txBody>
      <dsp:txXfrm>
        <a:off x="377190" y="2038415"/>
        <a:ext cx="2907506" cy="1744503"/>
      </dsp:txXfrm>
    </dsp:sp>
    <dsp:sp modelId="{3EBCFA57-03B1-4F76-A46C-FE3153CFA240}">
      <dsp:nvSpPr>
        <dsp:cNvPr id="0" name=""/>
        <dsp:cNvSpPr/>
      </dsp:nvSpPr>
      <dsp:spPr>
        <a:xfrm>
          <a:off x="3575446" y="2038415"/>
          <a:ext cx="2907506" cy="17445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Make sure someone is taking minutes</a:t>
          </a:r>
        </a:p>
      </dsp:txBody>
      <dsp:txXfrm>
        <a:off x="3575446" y="2038415"/>
        <a:ext cx="2907506" cy="1744503"/>
      </dsp:txXfrm>
    </dsp:sp>
    <dsp:sp modelId="{B2C4DCB4-E55B-4C8F-86B7-88EC59056DBA}">
      <dsp:nvSpPr>
        <dsp:cNvPr id="0" name=""/>
        <dsp:cNvSpPr/>
      </dsp:nvSpPr>
      <dsp:spPr>
        <a:xfrm>
          <a:off x="6773703" y="2038415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Do you want to eliminate lowest scoring projects from all discussions and start with your highest scoring projects?</a:t>
          </a:r>
        </a:p>
      </dsp:txBody>
      <dsp:txXfrm>
        <a:off x="6773703" y="2038415"/>
        <a:ext cx="2907506" cy="1744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0715C-8DCD-4397-9F37-4B629CE7E632}">
      <dsp:nvSpPr>
        <dsp:cNvPr id="0" name=""/>
        <dsp:cNvSpPr/>
      </dsp:nvSpPr>
      <dsp:spPr>
        <a:xfrm>
          <a:off x="0" y="44220"/>
          <a:ext cx="10119362" cy="875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Volunteer advisory board members can enhance citizen participation for your CDBG review process</a:t>
          </a:r>
        </a:p>
      </dsp:txBody>
      <dsp:txXfrm>
        <a:off x="42722" y="86942"/>
        <a:ext cx="10033918" cy="789716"/>
      </dsp:txXfrm>
    </dsp:sp>
    <dsp:sp modelId="{ADA4D9F3-A1AD-41AD-BE66-CC7749FDC0C1}">
      <dsp:nvSpPr>
        <dsp:cNvPr id="0" name=""/>
        <dsp:cNvSpPr/>
      </dsp:nvSpPr>
      <dsp:spPr>
        <a:xfrm>
          <a:off x="0" y="975837"/>
          <a:ext cx="10119362" cy="875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An advisory board takes the politics out of funding and adds a buffer for your department</a:t>
          </a:r>
        </a:p>
      </dsp:txBody>
      <dsp:txXfrm>
        <a:off x="42722" y="1018559"/>
        <a:ext cx="10033918" cy="789716"/>
      </dsp:txXfrm>
    </dsp:sp>
    <dsp:sp modelId="{9622B4CD-396E-445F-BF86-18943B7F9CEA}">
      <dsp:nvSpPr>
        <dsp:cNvPr id="0" name=""/>
        <dsp:cNvSpPr/>
      </dsp:nvSpPr>
      <dsp:spPr>
        <a:xfrm>
          <a:off x="0" y="1914357"/>
          <a:ext cx="10119362" cy="875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Solid advisory board members may become future elected officials and therefore supporters of your programs</a:t>
          </a:r>
        </a:p>
      </dsp:txBody>
      <dsp:txXfrm>
        <a:off x="42722" y="1957079"/>
        <a:ext cx="10033918" cy="789716"/>
      </dsp:txXfrm>
    </dsp:sp>
    <dsp:sp modelId="{9994DD7B-5F9A-4533-9B65-E1F6851881F2}">
      <dsp:nvSpPr>
        <dsp:cNvPr id="0" name=""/>
        <dsp:cNvSpPr/>
      </dsp:nvSpPr>
      <dsp:spPr>
        <a:xfrm>
          <a:off x="0" y="2852877"/>
          <a:ext cx="10119362" cy="875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Make sure your advisory board reflects the community you represent </a:t>
          </a:r>
        </a:p>
      </dsp:txBody>
      <dsp:txXfrm>
        <a:off x="42722" y="2895599"/>
        <a:ext cx="10033918" cy="789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76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8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6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7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71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7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8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3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9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7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6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35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tm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tmp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BF48-90E1-4831-8E99-F04360869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CDBG Best Practices</a:t>
            </a:r>
            <a:br>
              <a:rPr lang="en-US" dirty="0"/>
            </a:br>
            <a:r>
              <a:rPr lang="en-US" dirty="0"/>
              <a:t>Citizen Advisory</a:t>
            </a:r>
            <a:br>
              <a:rPr lang="en-US" dirty="0"/>
            </a:br>
            <a:r>
              <a:rPr lang="en-US" dirty="0"/>
              <a:t>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A646C4-B9D6-45AB-AF25-CD239BE6F1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Marcy Esbjerg, </a:t>
            </a:r>
            <a:r>
              <a:rPr lang="en-US" dirty="0" err="1"/>
              <a:t>Mpa</a:t>
            </a:r>
            <a:endParaRPr lang="en-US" dirty="0"/>
          </a:p>
          <a:p>
            <a:r>
              <a:rPr lang="en-US" dirty="0"/>
              <a:t>Director of community development</a:t>
            </a:r>
          </a:p>
          <a:p>
            <a:r>
              <a:rPr lang="en-US" dirty="0"/>
              <a:t>Pasco county, </a:t>
            </a:r>
            <a:r>
              <a:rPr lang="en-US" dirty="0" err="1"/>
              <a:t>fl</a:t>
            </a:r>
            <a:endParaRPr lang="en-US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A50E289-E84F-42ED-B6BB-F618D858D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61" y="147915"/>
            <a:ext cx="1533739" cy="1171739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D8CA3EF-2E65-4294-A77F-C772F46CE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5142" y="5290457"/>
            <a:ext cx="1982652" cy="91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77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690F-DA42-4760-AA36-CA2EFC25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Citizen Advisory Board – Meeting Basics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00A136-0958-78F7-EE62-0F482E6270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20799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B2235158-621F-4A6B-B992-9260802416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58261" y="147915"/>
            <a:ext cx="1533739" cy="1171739"/>
          </a:xfrm>
          <a:prstGeom prst="rect">
            <a:avLst/>
          </a:prstGeom>
        </p:spPr>
      </p:pic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0D740CC-21F4-41C0-AAB4-D7C879265C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37885" y="5616951"/>
            <a:ext cx="1533739" cy="70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65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E02EC2-1A03-4903-9F36-68DDD56E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a running total</a:t>
            </a:r>
          </a:p>
        </p:txBody>
      </p:sp>
      <p:pic>
        <p:nvPicPr>
          <p:cNvPr id="6" name="Content Placeholder 5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7C96678D-9971-42FB-85B0-356001F014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917" y="2070198"/>
            <a:ext cx="9303609" cy="4022725"/>
          </a:xfr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D4971F4C-FE22-4939-8A75-4CA25504F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8261" y="147915"/>
            <a:ext cx="1533739" cy="1171739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B4A3B45-9745-4DD4-B697-FBD6B9D19F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7885" y="5616951"/>
            <a:ext cx="1533739" cy="70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24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82DEB0-A14C-4282-BF74-65BC353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/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731746-EE19-4740-9190-627DACCA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44374"/>
            <a:ext cx="10058400" cy="118899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Final Thoughts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D7C683-1654-7CB5-081D-5396ABB2FD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013635"/>
              </p:ext>
            </p:extLst>
          </p:nvPr>
        </p:nvGraphicFramePr>
        <p:xfrm>
          <a:off x="1036319" y="680936"/>
          <a:ext cx="10119362" cy="376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3A834371-F599-4BEB-95F9-1C59BA6F9D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55680" y="139615"/>
            <a:ext cx="1005449" cy="768138"/>
          </a:xfrm>
          <a:prstGeom prst="rect">
            <a:avLst/>
          </a:prstGeom>
        </p:spPr>
      </p:pic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F8FE62B-566B-4625-A6F8-D91038CA06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37885" y="5616951"/>
            <a:ext cx="1533739" cy="70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3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1B8CB-A0DF-4661-89ED-6771E876B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E082-5FB8-4905-BD41-219CA880F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1200+ Entitlements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Funding coming directly to your city/county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Federal funds, local control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Follow your Con Plan to identify needs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Follow your Con Plan to identify housing market assessment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Follow your Citizen Participation Plan on community/citizen input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89D0700C-F462-4379-80E7-29F8D7DC7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61" y="147915"/>
            <a:ext cx="1533739" cy="1171739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B9F9409-CF5A-4CD2-B059-BB2639E0B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5142" y="5290457"/>
            <a:ext cx="1982652" cy="91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3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D2CDE-22C6-452B-A2E1-BDBA33893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 Poll – How do you manage your CDBG funds?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AC4CC-2F42-4AF2-8E70-6FFBF8F5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We are a smaller Entitlement and we use it all for city/county eligible projects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Our CDBG program is considered ‘the Mayor’s program’ or other elected/manager official(s), they choose the projects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Our department selects projects through an application process based on our Con Plan and Needs Assessment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Our department receives general/informal input from citizens and advisory board members but our department takes responsibility for the final slate of projects (from an application process) and corresponding budget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Our department releases a competitive application cycle and oversees a Citizen Advisory Board. The Board reviews all applications, scores, ranks and proposes funding. The elected commission or council make the final decision. Our department manages this process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Combination of any or all of these options.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733FD2AC-0AFC-40DA-9F24-1009DDAC7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61" y="147915"/>
            <a:ext cx="1533739" cy="1171739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2F99367-6DF3-42A6-B324-E2E1BA19E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5142" y="5290457"/>
            <a:ext cx="1982652" cy="91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3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C52AB-FCA3-44FD-8365-9B2E32FD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Using Citizen Advisory 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EF5B-1CF9-4C4E-A467-7748DC6C1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84073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Separates from the politics of funding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Excellent opportunity to gather citizen participation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Provides a buffer for the department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Raises up community leaders or possible elected officials who support your work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Allows for a variety of perspectives to be incorporated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LMI persons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Homeless or formerly homeless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Minority groups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4104150A-4743-46E1-9EA2-FFAA1941F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61" y="147915"/>
            <a:ext cx="1533739" cy="1171739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FDB8E5F-1250-4300-9571-46F479F6F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5142" y="5290457"/>
            <a:ext cx="1982652" cy="91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1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6C17-5DB0-4F80-B6E6-DAEF90E2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Citizen Selection Process -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A475B-C38B-4306-8B9A-89255E11C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Neighborhood groups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Nominations from elected officials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Programs like Leadership Pasco, Citizen’s Academy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Continuum of Care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Community organizers </a:t>
            </a:r>
            <a:r>
              <a:rPr lang="en-US"/>
              <a:t>or activists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06E5CADA-F2C5-491E-B971-16560E235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61" y="147915"/>
            <a:ext cx="1533739" cy="1171739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AC4D96-954F-4D55-9F5B-FA02956C6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5142" y="5290457"/>
            <a:ext cx="1982652" cy="91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2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F9D2-A5AE-47F1-B7B4-517442DA2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AB5A-0866-4282-9BE7-CCBB19EE8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Create a job description to include duties, time commitment, potential meeting dates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Conduct an orientation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How to review an application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How to score and budget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Basics about CDBG and eligible activities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Allow points for what THEY liked or didn’t like about the project</a:t>
            </a:r>
          </a:p>
          <a:p>
            <a:pPr marL="201168" lvl="1" indent="0">
              <a:buNone/>
            </a:pPr>
            <a:endParaRPr lang="en-US" dirty="0"/>
          </a:p>
          <a:p>
            <a:pPr marL="60325" lvl="1" indent="139700">
              <a:buFont typeface="Wingdings" panose="05000000000000000000" pitchFamily="2" charset="2"/>
              <a:buChar char="q"/>
            </a:pPr>
            <a:r>
              <a:rPr lang="en-US" dirty="0"/>
              <a:t> Give advisory members enough time to read applications</a:t>
            </a:r>
          </a:p>
          <a:p>
            <a:pPr marL="60325" lvl="1" indent="139700">
              <a:buFont typeface="Wingdings" panose="05000000000000000000" pitchFamily="2" charset="2"/>
              <a:buChar char="q"/>
            </a:pPr>
            <a:r>
              <a:rPr lang="en-US" dirty="0"/>
              <a:t> Create a spreadsheet for their scores and their BUDGET – members need to score AND fund</a:t>
            </a:r>
          </a:p>
          <a:p>
            <a:pPr marL="60325" lvl="1" indent="139700">
              <a:buFont typeface="Wingdings" panose="05000000000000000000" pitchFamily="2" charset="2"/>
              <a:buChar char="q"/>
            </a:pPr>
            <a:r>
              <a:rPr lang="en-US" dirty="0"/>
              <a:t> Ask for their responses in advance of the meeting</a:t>
            </a:r>
          </a:p>
          <a:p>
            <a:pPr marL="60325" lvl="1" indent="139700">
              <a:buFont typeface="Wingdings" panose="05000000000000000000" pitchFamily="2" charset="2"/>
              <a:buChar char="q"/>
            </a:pPr>
            <a:r>
              <a:rPr lang="en-US" dirty="0"/>
              <a:t> Come to the meeting prepared with aggregate scores and proposed funding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0DBD0194-F42F-472C-A9C8-92B595EAD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61" y="147915"/>
            <a:ext cx="1533739" cy="1171739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369B7B1-0A1C-40BF-9FB3-6425E3E22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8529" y="5410606"/>
            <a:ext cx="1982652" cy="91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09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01CD-FE89-42CE-B23D-0EF70DEF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of a Volunteer Job Description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78C9B24E-11D3-49E8-8952-0115481B8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585" y="1867661"/>
            <a:ext cx="6781611" cy="434438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560E4F64-269A-4C6E-9DC5-8E350057F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1448" y="147915"/>
            <a:ext cx="1420552" cy="1085267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4273E3D-A710-4242-8087-1239D86C9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8529" y="5410606"/>
            <a:ext cx="1982652" cy="91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7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11CD7FA6-514E-47B8-BBA7-3126A116C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36" y="1879134"/>
            <a:ext cx="11420077" cy="3324442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47674C8-5B96-43E8-8BAF-0DF7367F9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8261" y="147915"/>
            <a:ext cx="1533739" cy="1171739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4D6F975-2DB6-4667-9E5B-4DA8BB0DBF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8529" y="5410606"/>
            <a:ext cx="1982652" cy="9169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B30AAC-7CE5-4C1A-BBAE-2C9A564496E3}"/>
              </a:ext>
            </a:extLst>
          </p:cNvPr>
          <p:cNvSpPr txBox="1"/>
          <p:nvPr/>
        </p:nvSpPr>
        <p:spPr>
          <a:xfrm>
            <a:off x="2231472" y="595618"/>
            <a:ext cx="68705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Example of a Volunteer Job Description  - cont’d</a:t>
            </a:r>
          </a:p>
        </p:txBody>
      </p:sp>
    </p:spTree>
    <p:extLst>
      <p:ext uri="{BB962C8B-B14F-4D97-AF65-F5344CB8AC3E}">
        <p14:creationId xmlns:p14="http://schemas.microsoft.com/office/powerpoint/2010/main" val="1367396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BFAACB3-5147-4B6D-809E-459D464C3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133743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Articulated CDBG Goals &amp;Objectives</a:t>
            </a:r>
          </a:p>
        </p:txBody>
      </p:sp>
      <p:pic>
        <p:nvPicPr>
          <p:cNvPr id="30723" name="Picture 3">
            <a:extLst>
              <a:ext uri="{FF2B5EF4-FFF2-40B4-BE49-F238E27FC236}">
                <a16:creationId xmlns:a16="http://schemas.microsoft.com/office/drawing/2014/main" id="{640CA819-1A16-453F-A602-1BB86060A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3899" y="873977"/>
            <a:ext cx="8839200" cy="1600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299FC2-E4FA-4C06-954A-554727EDC107}"/>
              </a:ext>
            </a:extLst>
          </p:cNvPr>
          <p:cNvSpPr txBox="1"/>
          <p:nvPr/>
        </p:nvSpPr>
        <p:spPr>
          <a:xfrm>
            <a:off x="3494349" y="2623667"/>
            <a:ext cx="2459038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cs typeface="Calibri" pitchFamily="34" charset="0"/>
              </a:rPr>
              <a:t>Uses Local Data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F40F9-8944-427E-A5CF-F750EA670959}"/>
              </a:ext>
            </a:extLst>
          </p:cNvPr>
          <p:cNvSpPr/>
          <p:nvPr/>
        </p:nvSpPr>
        <p:spPr>
          <a:xfrm>
            <a:off x="1019263" y="3429000"/>
            <a:ext cx="8763000" cy="29511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According to Emergency Shelter Grants Program’s Vermont Statewide Report, December 2016, 4,143 persons were sheltered between July 2015 – June 2016, and the length of stay in a shelter rose to 39 days.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Evidence of Need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Burlington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U.S. </a:t>
            </a:r>
            <a:r>
              <a:rPr lang="en-US" sz="1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Avg</a:t>
            </a: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Housing built prior to 1939 		42.5% 		12.9% 	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Housing built prior to 1979	 	79.9% 		43.3% 	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% of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Hhlds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receiving Food Stamps	 	17% 		13% 	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Owners spending more than 30% of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household income on housing (SMOCAPI) 	34.8% 		34.2% 	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Renters spending more than 30%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of income on housing 			60.8% 		52.3% 	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Med gross rent as % of household 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income 				34.4% 		31.3%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99A51133-65E1-4F5E-B4F1-0F006A29E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8261" y="147915"/>
            <a:ext cx="1533739" cy="1171739"/>
          </a:xfrm>
          <a:prstGeom prst="rect">
            <a:avLst/>
          </a:prstGeom>
        </p:spPr>
      </p:pic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F236D14-3126-4433-AD3A-96B168C3F4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8529" y="5410606"/>
            <a:ext cx="1982652" cy="9169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294</TotalTime>
  <Words>730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Times New Roman</vt:lpstr>
      <vt:lpstr>Wingdings</vt:lpstr>
      <vt:lpstr>Retrospect</vt:lpstr>
      <vt:lpstr>CDBG Best Practices Citizen Advisory Board</vt:lpstr>
      <vt:lpstr>CDBG Basics</vt:lpstr>
      <vt:lpstr>Audience Poll – How do you manage your CDBG funds?</vt:lpstr>
      <vt:lpstr>Benefits to Using Citizen Advisory Boards</vt:lpstr>
      <vt:lpstr>Citizen Selection Process - Volunteers</vt:lpstr>
      <vt:lpstr>Next Steps</vt:lpstr>
      <vt:lpstr>Example of a Volunteer Job Description</vt:lpstr>
      <vt:lpstr>PowerPoint Presentation</vt:lpstr>
      <vt:lpstr>Articulated CDBG Goals &amp;Objectives</vt:lpstr>
      <vt:lpstr>Citizen Advisory Board – Meeting Basics</vt:lpstr>
      <vt:lpstr>Keeping a running total</vt:lpstr>
      <vt:lpstr>Final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CDBG Best Practices Citizen Advisory Committee</dc:title>
  <dc:creator>Marcy A. Esbjerg</dc:creator>
  <cp:lastModifiedBy>Marcy A. Esbjerg</cp:lastModifiedBy>
  <cp:revision>23</cp:revision>
  <dcterms:created xsi:type="dcterms:W3CDTF">2022-06-14T14:56:16Z</dcterms:created>
  <dcterms:modified xsi:type="dcterms:W3CDTF">2022-06-20T15:53:49Z</dcterms:modified>
</cp:coreProperties>
</file>